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fonts/font8.fntdata" ContentType="application/x-fontdata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4"/>
  </p:notesMasterIdLst>
  <p:handoutMasterIdLst>
    <p:handoutMasterId r:id="rId9"/>
  </p:handoutMasterIdLst>
  <p:sldIdLst>
    <p:sldId id="290" r:id="rId3"/>
    <p:sldId id="294" r:id="rId5"/>
    <p:sldId id="314" r:id="rId6"/>
    <p:sldId id="315" r:id="rId7"/>
    <p:sldId id="317" r:id="rId8"/>
  </p:sldIdLst>
  <p:sldSz cx="12192000" cy="6858000"/>
  <p:notesSz cx="6858000" cy="9144000"/>
  <p:embeddedFontLst>
    <p:embeddedFont>
      <p:font typeface="汉仪长艺体简" panose="02010609000101010101" charset="-122"/>
      <p:regular r:id="rId13"/>
    </p:embeddedFont>
    <p:embeddedFont>
      <p:font typeface="方正小标宋简体" panose="03000509000000000000" charset="-122"/>
      <p:regular r:id="rId14"/>
    </p:embeddedFont>
    <p:embeddedFont>
      <p:font typeface="隶书" panose="02010509060101010101" charset="-122"/>
      <p:regular r:id="rId15"/>
    </p:embeddedFont>
    <p:embeddedFont>
      <p:font typeface="仿宋_GB2312" panose="02010609030101010101" charset="-122"/>
      <p:regular r:id="rId16"/>
    </p:embeddedFont>
    <p:embeddedFont>
      <p:font typeface="Calibri" panose="020F0502020204030204" charset="0"/>
      <p:regular r:id="rId17"/>
      <p:bold r:id="rId18"/>
      <p:italic r:id="rId19"/>
      <p:boldItalic r:id="rId20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0C0"/>
    <a:srgbClr val="5B9BD5"/>
    <a:srgbClr val="E5002D"/>
    <a:srgbClr val="0054A7"/>
    <a:srgbClr val="BDD7EE"/>
    <a:srgbClr val="7D7D7D"/>
    <a:srgbClr val="FBE5D6"/>
    <a:srgbClr val="BFBFBF"/>
    <a:srgbClr val="DAE3F3"/>
    <a:srgbClr val="D9D9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779" autoAdjust="0"/>
    <p:restoredTop sz="96469" autoAdjust="0"/>
  </p:normalViewPr>
  <p:slideViewPr>
    <p:cSldViewPr showGuides="1">
      <p:cViewPr varScale="1">
        <p:scale>
          <a:sx n="71" d="100"/>
          <a:sy n="71" d="100"/>
        </p:scale>
        <p:origin x="-900" y="-96"/>
      </p:cViewPr>
      <p:guideLst>
        <p:guide orient="horz" pos="2108"/>
        <p:guide orient="horz" pos="1444"/>
        <p:guide orient="horz" pos="4012"/>
        <p:guide orient="horz" pos="342"/>
        <p:guide orient="horz" pos="705"/>
        <p:guide orient="horz" pos="1034"/>
        <p:guide orient="horz" pos="2498"/>
        <p:guide orient="horz" pos="2899"/>
        <p:guide orient="horz" pos="1906"/>
        <p:guide pos="3896"/>
        <p:guide pos="3491"/>
        <p:guide pos="7403"/>
        <p:guide pos="336"/>
        <p:guide pos="3957"/>
        <p:guide pos="3180"/>
        <p:guide pos="683"/>
        <p:guide pos="636"/>
      </p:guideLst>
    </p:cSldViewPr>
  </p:slideViewPr>
  <p:notesTextViewPr>
    <p:cViewPr>
      <p:scale>
        <a:sx n="300" d="100"/>
        <a:sy n="3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>
      <p:cViewPr varScale="1">
        <p:scale>
          <a:sx n="87" d="100"/>
          <a:sy n="87" d="100"/>
        </p:scale>
        <p:origin x="3498" y="5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handoutMaster" Target="handoutMasters/handoutMaster1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0" Type="http://schemas.openxmlformats.org/officeDocument/2006/relationships/font" Target="fonts/font8.fntdata"/><Relationship Id="rId2" Type="http://schemas.openxmlformats.org/officeDocument/2006/relationships/theme" Target="theme/theme1.xml"/><Relationship Id="rId19" Type="http://schemas.openxmlformats.org/officeDocument/2006/relationships/font" Target="fonts/font7.fntdata"/><Relationship Id="rId18" Type="http://schemas.openxmlformats.org/officeDocument/2006/relationships/font" Target="fonts/font6.fntdata"/><Relationship Id="rId17" Type="http://schemas.openxmlformats.org/officeDocument/2006/relationships/font" Target="fonts/font5.fntdata"/><Relationship Id="rId16" Type="http://schemas.openxmlformats.org/officeDocument/2006/relationships/font" Target="fonts/font4.fntdata"/><Relationship Id="rId15" Type="http://schemas.openxmlformats.org/officeDocument/2006/relationships/font" Target="fonts/font3.fntdata"/><Relationship Id="rId14" Type="http://schemas.openxmlformats.org/officeDocument/2006/relationships/font" Target="fonts/font2.fntdata"/><Relationship Id="rId13" Type="http://schemas.openxmlformats.org/officeDocument/2006/relationships/font" Target="fonts/font1.fntdata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8D22CC-901F-4892-9796-54C351B476A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01AC39-8CF3-4811-AC4A-DC3C7F0E1DC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33D05D-1976-49E7-8040-59A1B2A0E803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C41549-BCDA-4CBB-A6CC-3B926893C103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C41549-BCDA-4CBB-A6CC-3B926893C10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0" y="661321"/>
            <a:ext cx="12192000" cy="144016"/>
          </a:xfrm>
          <a:prstGeom prst="rect">
            <a:avLst/>
          </a:prstGeom>
          <a:gradFill>
            <a:gsLst>
              <a:gs pos="0">
                <a:srgbClr val="FE4444"/>
              </a:gs>
              <a:gs pos="100000">
                <a:srgbClr val="832B2B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 userDrawn="1"/>
        </p:nvSpPr>
        <p:spPr>
          <a:xfrm>
            <a:off x="0" y="6630754"/>
            <a:ext cx="12192000" cy="129974"/>
          </a:xfrm>
          <a:prstGeom prst="rect">
            <a:avLst/>
          </a:prstGeom>
          <a:gradFill>
            <a:gsLst>
              <a:gs pos="0">
                <a:srgbClr val="FE4444"/>
              </a:gs>
              <a:gs pos="100000">
                <a:srgbClr val="832B2B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 userDrawn="1"/>
        </p:nvSpPr>
        <p:spPr>
          <a:xfrm>
            <a:off x="0" y="3991"/>
            <a:ext cx="335360" cy="657330"/>
          </a:xfrm>
          <a:prstGeom prst="rect">
            <a:avLst/>
          </a:prstGeom>
          <a:gradFill>
            <a:gsLst>
              <a:gs pos="0">
                <a:srgbClr val="FE4444"/>
              </a:gs>
              <a:gs pos="100000">
                <a:srgbClr val="832B2B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图片 2" descr="logo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5280" y="3175"/>
            <a:ext cx="1711325" cy="657860"/>
          </a:xfrm>
          <a:prstGeom prst="rect">
            <a:avLst/>
          </a:prstGeom>
        </p:spPr>
      </p:pic>
      <p:sp>
        <p:nvSpPr>
          <p:cNvPr id="2" name="文本框 1"/>
          <p:cNvSpPr txBox="1"/>
          <p:nvPr userDrawn="1"/>
        </p:nvSpPr>
        <p:spPr>
          <a:xfrm>
            <a:off x="3232785" y="104140"/>
            <a:ext cx="782955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>
                <a:solidFill>
                  <a:schemeClr val="accent5">
                    <a:lumMod val="75000"/>
                  </a:schemeClr>
                </a:solidFill>
                <a:latin typeface="汉仪长艺体简" panose="02010609000101010101" charset="-122"/>
                <a:ea typeface="汉仪长艺体简" panose="02010609000101010101" charset="-122"/>
              </a:rPr>
              <a:t>新乡学院201</a:t>
            </a:r>
            <a:r>
              <a:rPr lang="en-US" altLang="zh-CN" sz="2400">
                <a:solidFill>
                  <a:schemeClr val="accent5">
                    <a:lumMod val="75000"/>
                  </a:schemeClr>
                </a:solidFill>
                <a:latin typeface="汉仪长艺体简" panose="02010609000101010101" charset="-122"/>
                <a:ea typeface="汉仪长艺体简" panose="02010609000101010101" charset="-122"/>
              </a:rPr>
              <a:t>7</a:t>
            </a:r>
            <a:r>
              <a:rPr lang="zh-CN" altLang="en-US" sz="2400">
                <a:solidFill>
                  <a:schemeClr val="accent5">
                    <a:lumMod val="75000"/>
                  </a:schemeClr>
                </a:solidFill>
                <a:latin typeface="汉仪长艺体简" panose="02010609000101010101" charset="-122"/>
                <a:ea typeface="汉仪长艺体简" panose="02010609000101010101" charset="-122"/>
              </a:rPr>
              <a:t>-201</a:t>
            </a:r>
            <a:r>
              <a:rPr lang="en-US" altLang="zh-CN" sz="2400">
                <a:solidFill>
                  <a:schemeClr val="accent5">
                    <a:lumMod val="75000"/>
                  </a:schemeClr>
                </a:solidFill>
                <a:latin typeface="汉仪长艺体简" panose="02010609000101010101" charset="-122"/>
                <a:ea typeface="汉仪长艺体简" panose="02010609000101010101" charset="-122"/>
              </a:rPr>
              <a:t>8</a:t>
            </a:r>
            <a:r>
              <a:rPr lang="zh-CN" altLang="en-US" sz="2400">
                <a:solidFill>
                  <a:schemeClr val="accent5">
                    <a:lumMod val="75000"/>
                  </a:schemeClr>
                </a:solidFill>
                <a:latin typeface="汉仪长艺体简" panose="02010609000101010101" charset="-122"/>
                <a:ea typeface="汉仪长艺体简" panose="02010609000101010101" charset="-122"/>
              </a:rPr>
              <a:t>学年创新引飞导师标兵申报事迹展示</a:t>
            </a:r>
            <a:endParaRPr lang="zh-CN" altLang="en-US" sz="2400">
              <a:solidFill>
                <a:schemeClr val="accent5">
                  <a:lumMod val="75000"/>
                </a:schemeClr>
              </a:solidFill>
              <a:latin typeface="汉仪长艺体简" panose="02010609000101010101" charset="-122"/>
              <a:ea typeface="汉仪长艺体简" panose="02010609000101010101" charset="-122"/>
            </a:endParaRPr>
          </a:p>
        </p:txBody>
      </p:sp>
      <p:pic>
        <p:nvPicPr>
          <p:cNvPr id="4" name="图片 3" descr="校徽（中国红）"/>
          <p:cNvPicPr>
            <a:picLocks noChangeAspect="1"/>
          </p:cNvPicPr>
          <p:nvPr userDrawn="1"/>
        </p:nvPicPr>
        <p:blipFill>
          <a:blip r:embed="rId3"/>
          <a:srcRect l="20044" t="6320" r="22431" b="12122"/>
          <a:stretch>
            <a:fillRect/>
          </a:stretch>
        </p:blipFill>
        <p:spPr>
          <a:xfrm>
            <a:off x="346710" y="53340"/>
            <a:ext cx="555625" cy="556895"/>
          </a:xfrm>
          <a:prstGeom prst="rect">
            <a:avLst/>
          </a:prstGeom>
        </p:spPr>
      </p:pic>
    </p:spTree>
  </p:cSld>
  <p:clrMapOvr>
    <a:masterClrMapping/>
  </p:clrMapOvr>
  <p:transition spd="slow">
    <p:zoom dir="in"/>
  </p:transition>
  <p:timing>
    <p:tnLst>
      <p:par>
        <p:cTn id="1" dur="indefinite" restart="never" nodeType="tmRoot"/>
      </p:par>
    </p:tnLst>
  </p:timing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2848610" y="607060"/>
            <a:ext cx="9352915" cy="138430"/>
          </a:xfrm>
          <a:prstGeom prst="rect">
            <a:avLst/>
          </a:prstGeom>
          <a:gradFill>
            <a:gsLst>
              <a:gs pos="0">
                <a:srgbClr val="FE4444"/>
              </a:gs>
              <a:gs pos="100000">
                <a:srgbClr val="832B2B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 userDrawn="1"/>
        </p:nvSpPr>
        <p:spPr>
          <a:xfrm>
            <a:off x="-6350" y="619125"/>
            <a:ext cx="551180" cy="138430"/>
          </a:xfrm>
          <a:prstGeom prst="rect">
            <a:avLst/>
          </a:prstGeom>
          <a:gradFill>
            <a:gsLst>
              <a:gs pos="0">
                <a:srgbClr val="FE4444"/>
              </a:gs>
              <a:gs pos="100000">
                <a:srgbClr val="832B2B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 userDrawn="1"/>
        </p:nvSpPr>
        <p:spPr>
          <a:xfrm>
            <a:off x="-15875" y="6595745"/>
            <a:ext cx="12207875" cy="314325"/>
          </a:xfrm>
          <a:prstGeom prst="rect">
            <a:avLst/>
          </a:prstGeom>
          <a:gradFill>
            <a:gsLst>
              <a:gs pos="0">
                <a:srgbClr val="FE4444"/>
              </a:gs>
              <a:gs pos="100000">
                <a:srgbClr val="832B2B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图片 2" descr="logo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40410" y="270510"/>
            <a:ext cx="1907540" cy="692150"/>
          </a:xfrm>
          <a:prstGeom prst="rect">
            <a:avLst/>
          </a:prstGeom>
        </p:spPr>
      </p:pic>
      <p:sp>
        <p:nvSpPr>
          <p:cNvPr id="2" name="文本框 1"/>
          <p:cNvSpPr txBox="1"/>
          <p:nvPr userDrawn="1"/>
        </p:nvSpPr>
        <p:spPr>
          <a:xfrm>
            <a:off x="3735070" y="104140"/>
            <a:ext cx="782955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>
                <a:solidFill>
                  <a:schemeClr val="accent5">
                    <a:lumMod val="75000"/>
                  </a:schemeClr>
                </a:solidFill>
                <a:latin typeface="汉仪长艺体简" panose="02010609000101010101" charset="-122"/>
                <a:ea typeface="汉仪长艺体简" panose="02010609000101010101" charset="-122"/>
              </a:rPr>
              <a:t>新乡学院201</a:t>
            </a:r>
            <a:r>
              <a:rPr lang="en-US" altLang="zh-CN" sz="2400">
                <a:solidFill>
                  <a:schemeClr val="accent5">
                    <a:lumMod val="75000"/>
                  </a:schemeClr>
                </a:solidFill>
                <a:latin typeface="汉仪长艺体简" panose="02010609000101010101" charset="-122"/>
                <a:ea typeface="汉仪长艺体简" panose="02010609000101010101" charset="-122"/>
              </a:rPr>
              <a:t>7</a:t>
            </a:r>
            <a:r>
              <a:rPr lang="zh-CN" altLang="en-US" sz="2400">
                <a:solidFill>
                  <a:schemeClr val="accent5">
                    <a:lumMod val="75000"/>
                  </a:schemeClr>
                </a:solidFill>
                <a:latin typeface="汉仪长艺体简" panose="02010609000101010101" charset="-122"/>
                <a:ea typeface="汉仪长艺体简" panose="02010609000101010101" charset="-122"/>
              </a:rPr>
              <a:t>-201</a:t>
            </a:r>
            <a:r>
              <a:rPr lang="en-US" altLang="zh-CN" sz="2400">
                <a:solidFill>
                  <a:schemeClr val="accent5">
                    <a:lumMod val="75000"/>
                  </a:schemeClr>
                </a:solidFill>
                <a:latin typeface="汉仪长艺体简" panose="02010609000101010101" charset="-122"/>
                <a:ea typeface="汉仪长艺体简" panose="02010609000101010101" charset="-122"/>
              </a:rPr>
              <a:t>8</a:t>
            </a:r>
            <a:r>
              <a:rPr lang="zh-CN" altLang="en-US" sz="2400">
                <a:solidFill>
                  <a:schemeClr val="accent5">
                    <a:lumMod val="75000"/>
                  </a:schemeClr>
                </a:solidFill>
                <a:latin typeface="汉仪长艺体简" panose="02010609000101010101" charset="-122"/>
                <a:ea typeface="汉仪长艺体简" panose="02010609000101010101" charset="-122"/>
              </a:rPr>
              <a:t>学年创新引飞导师标兵申报事迹展示</a:t>
            </a:r>
            <a:endParaRPr lang="zh-CN" altLang="en-US" sz="2400">
              <a:solidFill>
                <a:schemeClr val="accent5">
                  <a:lumMod val="75000"/>
                </a:schemeClr>
              </a:solidFill>
              <a:latin typeface="汉仪长艺体简" panose="02010609000101010101" charset="-122"/>
              <a:ea typeface="汉仪长艺体简" panose="02010609000101010101" charset="-122"/>
            </a:endParaRPr>
          </a:p>
        </p:txBody>
      </p:sp>
      <p:pic>
        <p:nvPicPr>
          <p:cNvPr id="4" name="图片 3" descr="校徽（中国红）"/>
          <p:cNvPicPr>
            <a:picLocks noChangeAspect="1"/>
          </p:cNvPicPr>
          <p:nvPr userDrawn="1"/>
        </p:nvPicPr>
        <p:blipFill>
          <a:blip r:embed="rId3"/>
          <a:srcRect l="20044" t="6320" r="22431" b="12122"/>
          <a:stretch>
            <a:fillRect/>
          </a:stretch>
        </p:blipFill>
        <p:spPr>
          <a:xfrm>
            <a:off x="833120" y="337820"/>
            <a:ext cx="555625" cy="556895"/>
          </a:xfrm>
          <a:prstGeom prst="rect">
            <a:avLst/>
          </a:prstGeom>
        </p:spPr>
      </p:pic>
    </p:spTree>
  </p:cSld>
  <p:clrMapOvr>
    <a:masterClrMapping/>
  </p:clrMapOvr>
  <p:transition spd="slow">
    <p:zoom dir="in"/>
  </p:transition>
  <p:timing>
    <p:tnLst>
      <p:par>
        <p:cTn id="1" dur="indefinite" restart="never" nodeType="tmRoot"/>
      </p:par>
    </p:tnLst>
  </p:timing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2A3F6B4-1A18-413A-BC90-D26756B2A7AC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B9BE7BD-6506-492E-A83A-3FB92457291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>
    <p:zoom dir="in"/>
  </p:transition>
  <p:timing>
    <p:tnLst>
      <p:par>
        <p:cTn id="1" dur="indefinite" restart="never" nodeType="tmRoot"/>
      </p:par>
    </p:tnLst>
  </p:timing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ransition spd="slow">
    <p:zoom dir="in"/>
  </p:transition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2.jpeg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223010" y="2197735"/>
            <a:ext cx="10072370" cy="1581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4400" b="1" dirty="0">
                <a:solidFill>
                  <a:srgbClr val="0070C0"/>
                </a:solidFill>
                <a:latin typeface="方正小标宋简体" panose="03000509000000000000" charset="-122"/>
                <a:ea typeface="方正小标宋简体" panose="03000509000000000000" charset="-122"/>
              </a:rPr>
              <a:t>新乡学院201</a:t>
            </a:r>
            <a:r>
              <a:rPr lang="en-US" altLang="zh-CN" sz="4400" b="1" dirty="0">
                <a:solidFill>
                  <a:srgbClr val="0070C0"/>
                </a:solidFill>
                <a:latin typeface="方正小标宋简体" panose="03000509000000000000" charset="-122"/>
                <a:ea typeface="方正小标宋简体" panose="03000509000000000000" charset="-122"/>
              </a:rPr>
              <a:t>7</a:t>
            </a:r>
            <a:r>
              <a:rPr lang="zh-CN" altLang="en-US" sz="4400" b="1" dirty="0">
                <a:solidFill>
                  <a:srgbClr val="0070C0"/>
                </a:solidFill>
                <a:latin typeface="方正小标宋简体" panose="03000509000000000000" charset="-122"/>
                <a:ea typeface="方正小标宋简体" panose="03000509000000000000" charset="-122"/>
              </a:rPr>
              <a:t>-201</a:t>
            </a:r>
            <a:r>
              <a:rPr lang="en-US" altLang="zh-CN" sz="4400" b="1" dirty="0">
                <a:solidFill>
                  <a:srgbClr val="0070C0"/>
                </a:solidFill>
                <a:latin typeface="方正小标宋简体" panose="03000509000000000000" charset="-122"/>
                <a:ea typeface="方正小标宋简体" panose="03000509000000000000" charset="-122"/>
              </a:rPr>
              <a:t>8</a:t>
            </a:r>
            <a:r>
              <a:rPr lang="zh-CN" altLang="en-US" sz="4400" b="1" dirty="0">
                <a:solidFill>
                  <a:srgbClr val="0070C0"/>
                </a:solidFill>
                <a:latin typeface="方正小标宋简体" panose="03000509000000000000" charset="-122"/>
                <a:ea typeface="方正小标宋简体" panose="03000509000000000000" charset="-122"/>
              </a:rPr>
              <a:t>学年</a:t>
            </a:r>
            <a:endParaRPr lang="zh-CN" altLang="en-US" sz="4400" b="1" dirty="0">
              <a:solidFill>
                <a:srgbClr val="0070C0"/>
              </a:solidFill>
              <a:latin typeface="方正小标宋简体" panose="03000509000000000000" charset="-122"/>
              <a:ea typeface="方正小标宋简体" panose="03000509000000000000" charset="-122"/>
            </a:endParaRPr>
          </a:p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4400" b="1" dirty="0">
                <a:solidFill>
                  <a:srgbClr val="0070C0"/>
                </a:solidFill>
                <a:latin typeface="方正小标宋简体" panose="03000509000000000000" charset="-122"/>
                <a:ea typeface="方正小标宋简体" panose="03000509000000000000" charset="-122"/>
              </a:rPr>
              <a:t>创新引飞导师标兵申报事迹展示</a:t>
            </a:r>
            <a:endParaRPr lang="zh-CN" altLang="en-US" sz="4400" b="1" dirty="0">
              <a:solidFill>
                <a:srgbClr val="0070C0"/>
              </a:solidFill>
              <a:latin typeface="方正小标宋简体" panose="03000509000000000000" charset="-122"/>
              <a:ea typeface="方正小标宋简体" panose="03000509000000000000" charset="-122"/>
            </a:endParaRPr>
          </a:p>
        </p:txBody>
      </p:sp>
      <p:grpSp>
        <p:nvGrpSpPr>
          <p:cNvPr id="27" name="组合 26"/>
          <p:cNvGrpSpPr/>
          <p:nvPr/>
        </p:nvGrpSpPr>
        <p:grpSpPr>
          <a:xfrm>
            <a:off x="-266002" y="-2520761"/>
            <a:ext cx="2251183" cy="5868292"/>
            <a:chOff x="-28684" y="-1029686"/>
            <a:chExt cx="2238027" cy="4330812"/>
          </a:xfrm>
        </p:grpSpPr>
        <p:sp>
          <p:nvSpPr>
            <p:cNvPr id="28" name="等腰三角形 27"/>
            <p:cNvSpPr/>
            <p:nvPr/>
          </p:nvSpPr>
          <p:spPr>
            <a:xfrm rot="16200000" flipV="1">
              <a:off x="-1072793" y="18989"/>
              <a:ext cx="4330812" cy="2233461"/>
            </a:xfrm>
            <a:prstGeom prst="triangle">
              <a:avLst/>
            </a:prstGeom>
            <a:gradFill>
              <a:gsLst>
                <a:gs pos="0">
                  <a:srgbClr val="FE4444"/>
                </a:gs>
                <a:gs pos="100000">
                  <a:srgbClr val="832B2B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等腰三角形 28"/>
            <p:cNvSpPr/>
            <p:nvPr/>
          </p:nvSpPr>
          <p:spPr>
            <a:xfrm rot="16200000" flipV="1">
              <a:off x="-974971" y="128022"/>
              <a:ext cx="3907967" cy="2015394"/>
            </a:xfrm>
            <a:prstGeom prst="triangl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10076888" y="4319493"/>
            <a:ext cx="2244471" cy="5800819"/>
            <a:chOff x="9958542" y="3602423"/>
            <a:chExt cx="2257309" cy="4330812"/>
          </a:xfrm>
        </p:grpSpPr>
        <p:sp>
          <p:nvSpPr>
            <p:cNvPr id="32" name="等腰三角形 31"/>
            <p:cNvSpPr/>
            <p:nvPr/>
          </p:nvSpPr>
          <p:spPr>
            <a:xfrm rot="5400000" flipH="1" flipV="1">
              <a:off x="8909866" y="4651099"/>
              <a:ext cx="4330812" cy="2233459"/>
            </a:xfrm>
            <a:prstGeom prst="triangle">
              <a:avLst/>
            </a:prstGeom>
            <a:gradFill>
              <a:gsLst>
                <a:gs pos="0">
                  <a:srgbClr val="FE4444"/>
                </a:gs>
                <a:gs pos="100000">
                  <a:srgbClr val="832B2B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4" name="等腰三角形 33"/>
            <p:cNvSpPr/>
            <p:nvPr/>
          </p:nvSpPr>
          <p:spPr>
            <a:xfrm rot="5400000" flipH="1" flipV="1">
              <a:off x="9254171" y="4760131"/>
              <a:ext cx="3907967" cy="2015393"/>
            </a:xfrm>
            <a:prstGeom prst="triangl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" name="矩形 1"/>
          <p:cNvSpPr/>
          <p:nvPr/>
        </p:nvSpPr>
        <p:spPr>
          <a:xfrm>
            <a:off x="4862195" y="5168265"/>
            <a:ext cx="2938145" cy="556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altLang="zh-CN" sz="2800" dirty="0">
                <a:solidFill>
                  <a:schemeClr val="accent1"/>
                </a:solidFill>
                <a:latin typeface="隶书" panose="02010509060101010101" charset="-122"/>
                <a:ea typeface="隶书" panose="02010509060101010101" charset="-122"/>
              </a:rPr>
              <a:t>2018</a:t>
            </a:r>
            <a:r>
              <a:rPr lang="zh-CN" altLang="en-US" sz="2800" dirty="0">
                <a:solidFill>
                  <a:schemeClr val="accent1"/>
                </a:solidFill>
                <a:latin typeface="隶书" panose="02010509060101010101" charset="-122"/>
                <a:ea typeface="隶书" panose="02010509060101010101" charset="-122"/>
              </a:rPr>
              <a:t>年</a:t>
            </a:r>
            <a:r>
              <a:rPr lang="en-US" altLang="zh-CN" sz="2800" dirty="0">
                <a:solidFill>
                  <a:schemeClr val="accent1"/>
                </a:solidFill>
                <a:latin typeface="隶书" panose="02010509060101010101" charset="-122"/>
                <a:ea typeface="隶书" panose="02010509060101010101" charset="-122"/>
              </a:rPr>
              <a:t>12</a:t>
            </a:r>
            <a:r>
              <a:rPr lang="zh-CN" altLang="en-US" sz="2800" dirty="0">
                <a:solidFill>
                  <a:schemeClr val="accent1"/>
                </a:solidFill>
                <a:latin typeface="隶书" panose="02010509060101010101" charset="-122"/>
                <a:ea typeface="隶书" panose="02010509060101010101" charset="-122"/>
              </a:rPr>
              <a:t>月</a:t>
            </a:r>
            <a:endParaRPr lang="zh-CN" altLang="en-US" sz="2800" dirty="0">
              <a:solidFill>
                <a:schemeClr val="accent1"/>
              </a:solidFill>
              <a:latin typeface="隶书" panose="02010509060101010101" charset="-122"/>
              <a:ea typeface="隶书" panose="02010509060101010101" charset="-122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4730115" y="849630"/>
            <a:ext cx="2843530" cy="1078230"/>
            <a:chOff x="7528" y="2131"/>
            <a:chExt cx="4478" cy="1698"/>
          </a:xfrm>
        </p:grpSpPr>
        <p:pic>
          <p:nvPicPr>
            <p:cNvPr id="4" name="图片 3" descr="logo"/>
            <p:cNvPicPr>
              <a:picLocks noChangeAspect="1"/>
            </p:cNvPicPr>
            <p:nvPr userDrawn="1"/>
          </p:nvPicPr>
          <p:blipFill>
            <a:blip r:embed="rId1"/>
            <a:stretch>
              <a:fillRect/>
            </a:stretch>
          </p:blipFill>
          <p:spPr>
            <a:xfrm>
              <a:off x="7528" y="2131"/>
              <a:ext cx="4478" cy="1698"/>
            </a:xfrm>
            <a:prstGeom prst="rect">
              <a:avLst/>
            </a:prstGeom>
            <a:solidFill>
              <a:schemeClr val="lt1"/>
            </a:solidFill>
          </p:spPr>
        </p:pic>
        <p:pic>
          <p:nvPicPr>
            <p:cNvPr id="6" name="图片 5" descr="校徽（中国红）"/>
            <p:cNvPicPr>
              <a:picLocks noChangeAspect="1"/>
            </p:cNvPicPr>
            <p:nvPr userDrawn="1"/>
          </p:nvPicPr>
          <p:blipFill>
            <a:blip r:embed="rId2"/>
            <a:srcRect l="20044" t="6320" r="22431" b="12122"/>
            <a:stretch>
              <a:fillRect/>
            </a:stretch>
          </p:blipFill>
          <p:spPr>
            <a:xfrm>
              <a:off x="7528" y="2131"/>
              <a:ext cx="1610" cy="1614"/>
            </a:xfrm>
            <a:prstGeom prst="rect">
              <a:avLst/>
            </a:prstGeom>
          </p:spPr>
        </p:pic>
      </p:grpSp>
      <p:sp>
        <p:nvSpPr>
          <p:cNvPr id="8" name="文本框 7"/>
          <p:cNvSpPr txBox="1"/>
          <p:nvPr/>
        </p:nvSpPr>
        <p:spPr>
          <a:xfrm>
            <a:off x="3613150" y="3950335"/>
            <a:ext cx="529145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3200">
                <a:solidFill>
                  <a:schemeClr val="accent1"/>
                </a:solidFill>
                <a:latin typeface="隶书" panose="02010509060101010101" charset="-122"/>
                <a:ea typeface="隶书" panose="02010509060101010101" charset="-122"/>
              </a:rPr>
              <a:t>——xx</a:t>
            </a:r>
            <a:r>
              <a:rPr lang="zh-CN" altLang="en-US" sz="3200">
                <a:solidFill>
                  <a:schemeClr val="accent1"/>
                </a:solidFill>
                <a:latin typeface="隶书" panose="02010509060101010101" charset="-122"/>
                <a:ea typeface="隶书" panose="02010509060101010101" charset="-122"/>
              </a:rPr>
              <a:t>学院  </a:t>
            </a:r>
            <a:r>
              <a:rPr lang="en-US" altLang="zh-CN" sz="3200">
                <a:solidFill>
                  <a:schemeClr val="accent1"/>
                </a:solidFill>
                <a:latin typeface="隶书" panose="02010509060101010101" charset="-122"/>
                <a:ea typeface="隶书" panose="02010509060101010101" charset="-122"/>
              </a:rPr>
              <a:t>xxx</a:t>
            </a:r>
            <a:endParaRPr lang="en-US" altLang="zh-CN" sz="3200">
              <a:solidFill>
                <a:schemeClr val="accent1"/>
              </a:solidFill>
              <a:latin typeface="隶书" panose="02010509060101010101" charset="-122"/>
              <a:ea typeface="隶书" panose="0201050906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:zoom dir="in"/>
      </p:transition>
    </mc:Choice>
    <mc:Fallback>
      <p:transition spd="slow">
        <p:zoom dir="in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838575" y="3269615"/>
            <a:ext cx="565975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800">
                <a:latin typeface="仿宋_GB2312" panose="02010609030101010101" charset="-122"/>
                <a:ea typeface="仿宋_GB2312" panose="02010609030101010101" charset="-122"/>
              </a:rPr>
              <a:t>导师个人信息简介（</a:t>
            </a:r>
            <a:r>
              <a:rPr lang="en-US" altLang="zh-CN" sz="2800">
                <a:latin typeface="仿宋_GB2312" panose="02010609030101010101" charset="-122"/>
                <a:ea typeface="仿宋_GB2312" panose="02010609030101010101" charset="-122"/>
              </a:rPr>
              <a:t>1</a:t>
            </a:r>
            <a:r>
              <a:rPr lang="zh-CN" altLang="en-US" sz="2800">
                <a:latin typeface="仿宋_GB2312" panose="02010609030101010101" charset="-122"/>
                <a:ea typeface="仿宋_GB2312" panose="02010609030101010101" charset="-122"/>
              </a:rPr>
              <a:t>页）</a:t>
            </a:r>
            <a:endParaRPr lang="zh-CN" altLang="en-US" sz="2800">
              <a:latin typeface="仿宋_GB2312" panose="02010609030101010101" charset="-122"/>
              <a:ea typeface="仿宋_GB2312" panose="02010609030101010101" charset="-122"/>
            </a:endParaRPr>
          </a:p>
        </p:txBody>
      </p:sp>
    </p:spTree>
  </p:cSld>
  <p:clrMapOvr>
    <a:masterClrMapping/>
  </p:clrMapOvr>
  <p:transition spd="slow">
    <p:zoom dir="in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399540" y="2782570"/>
            <a:ext cx="9393555" cy="9531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sz="2800">
                <a:latin typeface="仿宋_GB2312" panose="02010609030101010101" charset="-122"/>
                <a:ea typeface="仿宋_GB2312" panose="02010609030101010101" charset="-122"/>
              </a:rPr>
              <a:t>一学年工作开展情况</a:t>
            </a:r>
            <a:r>
              <a:rPr lang="zh-CN" sz="2800">
                <a:latin typeface="仿宋_GB2312" panose="02010609030101010101" charset="-122"/>
                <a:ea typeface="仿宋_GB2312" panose="02010609030101010101" charset="-122"/>
              </a:rPr>
              <a:t>简述（不超过</a:t>
            </a:r>
            <a:r>
              <a:rPr lang="en-US" altLang="zh-CN" sz="2800">
                <a:latin typeface="仿宋_GB2312" panose="02010609030101010101" charset="-122"/>
                <a:ea typeface="仿宋_GB2312" panose="02010609030101010101" charset="-122"/>
              </a:rPr>
              <a:t>5</a:t>
            </a:r>
            <a:r>
              <a:rPr lang="zh-CN" altLang="en-US" sz="2800">
                <a:latin typeface="仿宋_GB2312" panose="02010609030101010101" charset="-122"/>
                <a:ea typeface="仿宋_GB2312" panose="02010609030101010101" charset="-122"/>
              </a:rPr>
              <a:t>页，附</a:t>
            </a:r>
            <a:r>
              <a:rPr lang="en-US" altLang="zh-CN" sz="2800">
                <a:latin typeface="仿宋_GB2312" panose="02010609030101010101" charset="-122"/>
                <a:ea typeface="仿宋_GB2312" panose="02010609030101010101" charset="-122"/>
              </a:rPr>
              <a:t>3-5</a:t>
            </a:r>
            <a:r>
              <a:rPr lang="zh-CN" altLang="en-US" sz="2800">
                <a:latin typeface="仿宋_GB2312" panose="02010609030101010101" charset="-122"/>
                <a:ea typeface="仿宋_GB2312" panose="02010609030101010101" charset="-122"/>
              </a:rPr>
              <a:t>张工作开展照片</a:t>
            </a:r>
            <a:r>
              <a:rPr lang="zh-CN" sz="2800">
                <a:latin typeface="仿宋_GB2312" panose="02010609030101010101" charset="-122"/>
                <a:ea typeface="仿宋_GB2312" panose="02010609030101010101" charset="-122"/>
              </a:rPr>
              <a:t>）</a:t>
            </a:r>
            <a:endParaRPr lang="zh-CN" sz="2800">
              <a:latin typeface="仿宋_GB2312" panose="02010609030101010101" charset="-122"/>
              <a:ea typeface="仿宋_GB2312" panose="02010609030101010101" charset="-122"/>
            </a:endParaRPr>
          </a:p>
        </p:txBody>
      </p:sp>
    </p:spTree>
  </p:cSld>
  <p:clrMapOvr>
    <a:masterClrMapping/>
  </p:clrMapOvr>
  <p:transition spd="slow">
    <p:zoom dir="in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091690" y="3281680"/>
            <a:ext cx="747903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sz="2800">
                <a:latin typeface="仿宋_GB2312" panose="02010609030101010101" charset="-122"/>
                <a:ea typeface="仿宋_GB2312" panose="02010609030101010101" charset="-122"/>
              </a:rPr>
              <a:t>所指导学生</a:t>
            </a:r>
            <a:r>
              <a:rPr lang="zh-CN" sz="2800">
                <a:latin typeface="仿宋_GB2312" panose="02010609030101010101" charset="-122"/>
                <a:ea typeface="仿宋_GB2312" panose="02010609030101010101" charset="-122"/>
              </a:rPr>
              <a:t>现阶段</a:t>
            </a:r>
            <a:r>
              <a:rPr sz="2800">
                <a:latin typeface="仿宋_GB2312" panose="02010609030101010101" charset="-122"/>
                <a:ea typeface="仿宋_GB2312" panose="02010609030101010101" charset="-122"/>
              </a:rPr>
              <a:t>取得的主要成果</a:t>
            </a:r>
            <a:r>
              <a:rPr lang="zh-CN" sz="2800">
                <a:latin typeface="仿宋_GB2312" panose="02010609030101010101" charset="-122"/>
                <a:ea typeface="仿宋_GB2312" panose="02010609030101010101" charset="-122"/>
              </a:rPr>
              <a:t>（不超过</a:t>
            </a:r>
            <a:r>
              <a:rPr lang="en-US" altLang="zh-CN" sz="2800">
                <a:latin typeface="仿宋_GB2312" panose="02010609030101010101" charset="-122"/>
                <a:ea typeface="仿宋_GB2312" panose="02010609030101010101" charset="-122"/>
              </a:rPr>
              <a:t>4</a:t>
            </a:r>
            <a:r>
              <a:rPr lang="zh-CN" altLang="en-US" sz="2800">
                <a:latin typeface="仿宋_GB2312" panose="02010609030101010101" charset="-122"/>
                <a:ea typeface="仿宋_GB2312" panose="02010609030101010101" charset="-122"/>
              </a:rPr>
              <a:t>页</a:t>
            </a:r>
            <a:r>
              <a:rPr lang="zh-CN" sz="2800">
                <a:latin typeface="仿宋_GB2312" panose="02010609030101010101" charset="-122"/>
                <a:ea typeface="仿宋_GB2312" panose="02010609030101010101" charset="-122"/>
              </a:rPr>
              <a:t>）</a:t>
            </a:r>
            <a:endParaRPr lang="zh-CN" sz="2800">
              <a:latin typeface="仿宋_GB2312" panose="02010609030101010101" charset="-122"/>
              <a:ea typeface="仿宋_GB2312" panose="02010609030101010101" charset="-122"/>
            </a:endParaRPr>
          </a:p>
        </p:txBody>
      </p:sp>
    </p:spTree>
  </p:cSld>
  <p:clrMapOvr>
    <a:masterClrMapping/>
  </p:clrMapOvr>
  <p:transition spd="slow">
    <p:zoom dir="in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838575" y="3269615"/>
            <a:ext cx="565975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sz="2800">
                <a:latin typeface="仿宋_GB2312" panose="02010609030101010101" charset="-122"/>
                <a:ea typeface="仿宋_GB2312" panose="02010609030101010101" charset="-122"/>
              </a:rPr>
              <a:t>其他支撑材料</a:t>
            </a:r>
            <a:r>
              <a:rPr lang="zh-CN" sz="2800">
                <a:latin typeface="仿宋_GB2312" panose="02010609030101010101" charset="-122"/>
                <a:ea typeface="仿宋_GB2312" panose="02010609030101010101" charset="-122"/>
              </a:rPr>
              <a:t>（如有，不超过</a:t>
            </a:r>
            <a:r>
              <a:rPr lang="en-US" altLang="zh-CN" sz="2800">
                <a:latin typeface="仿宋_GB2312" panose="02010609030101010101" charset="-122"/>
                <a:ea typeface="仿宋_GB2312" panose="02010609030101010101" charset="-122"/>
              </a:rPr>
              <a:t>2</a:t>
            </a:r>
            <a:r>
              <a:rPr lang="zh-CN" altLang="en-US" sz="2800">
                <a:latin typeface="仿宋_GB2312" panose="02010609030101010101" charset="-122"/>
                <a:ea typeface="仿宋_GB2312" panose="02010609030101010101" charset="-122"/>
              </a:rPr>
              <a:t>页</a:t>
            </a:r>
            <a:r>
              <a:rPr lang="zh-CN" sz="2800">
                <a:latin typeface="仿宋_GB2312" panose="02010609030101010101" charset="-122"/>
                <a:ea typeface="仿宋_GB2312" panose="02010609030101010101" charset="-122"/>
              </a:rPr>
              <a:t>）</a:t>
            </a:r>
            <a:endParaRPr lang="zh-CN" sz="2800">
              <a:latin typeface="仿宋_GB2312" panose="02010609030101010101" charset="-122"/>
              <a:ea typeface="仿宋_GB2312" panose="02010609030101010101" charset="-122"/>
            </a:endParaRPr>
          </a:p>
        </p:txBody>
      </p:sp>
    </p:spTree>
  </p:cSld>
  <p:clrMapOvr>
    <a:masterClrMapping/>
  </p:clrMapOvr>
  <p:transition spd="slow">
    <p:zoom dir="in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128</Words>
  <Application>WPS 演示</Application>
  <PresentationFormat>自定义</PresentationFormat>
  <Paragraphs>15</Paragraphs>
  <Slides>5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</vt:i4>
      </vt:variant>
    </vt:vector>
  </HeadingPairs>
  <TitlesOfParts>
    <vt:vector size="17" baseType="lpstr">
      <vt:lpstr>Arial</vt:lpstr>
      <vt:lpstr>宋体</vt:lpstr>
      <vt:lpstr>Wingdings</vt:lpstr>
      <vt:lpstr>汉仪长艺体简</vt:lpstr>
      <vt:lpstr>方正小标宋简体</vt:lpstr>
      <vt:lpstr>隶书</vt:lpstr>
      <vt:lpstr>仿宋_GB2312</vt:lpstr>
      <vt:lpstr>Calibri</vt:lpstr>
      <vt:lpstr>微软雅黑</vt:lpstr>
      <vt:lpstr>Arial Unicode MS</vt:lpstr>
      <vt:lpstr>Calibri Light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Sinopec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大风吹大树</cp:lastModifiedBy>
  <cp:revision>262</cp:revision>
  <dcterms:created xsi:type="dcterms:W3CDTF">2016-05-19T10:03:00Z</dcterms:created>
  <dcterms:modified xsi:type="dcterms:W3CDTF">2018-12-17T08:13:06Z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2052-11.1.0.8013</vt:lpwstr>
  </property>
</Properties>
</file>